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86" r:id="rId3"/>
    <p:sldId id="257" r:id="rId4"/>
    <p:sldId id="287" r:id="rId5"/>
    <p:sldId id="259" r:id="rId6"/>
    <p:sldId id="258" r:id="rId7"/>
    <p:sldId id="284" r:id="rId8"/>
    <p:sldId id="260" r:id="rId9"/>
    <p:sldId id="292" r:id="rId10"/>
    <p:sldId id="293" r:id="rId11"/>
    <p:sldId id="294" r:id="rId12"/>
    <p:sldId id="261" r:id="rId13"/>
    <p:sldId id="262" r:id="rId14"/>
    <p:sldId id="263" r:id="rId15"/>
    <p:sldId id="295" r:id="rId16"/>
    <p:sldId id="264" r:id="rId17"/>
    <p:sldId id="265" r:id="rId18"/>
    <p:sldId id="285" r:id="rId19"/>
    <p:sldId id="266" r:id="rId20"/>
    <p:sldId id="288" r:id="rId21"/>
    <p:sldId id="267" r:id="rId22"/>
    <p:sldId id="268" r:id="rId23"/>
    <p:sldId id="269" r:id="rId24"/>
    <p:sldId id="270" r:id="rId25"/>
    <p:sldId id="271" r:id="rId26"/>
    <p:sldId id="289" r:id="rId27"/>
    <p:sldId id="272" r:id="rId28"/>
    <p:sldId id="290" r:id="rId29"/>
    <p:sldId id="273" r:id="rId30"/>
    <p:sldId id="274" r:id="rId31"/>
    <p:sldId id="275" r:id="rId32"/>
    <p:sldId id="276" r:id="rId33"/>
    <p:sldId id="277" r:id="rId34"/>
    <p:sldId id="278" r:id="rId35"/>
    <p:sldId id="279" r:id="rId36"/>
    <p:sldId id="280" r:id="rId37"/>
    <p:sldId id="291" r:id="rId38"/>
    <p:sldId id="281" r:id="rId39"/>
    <p:sldId id="282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8" d="100"/>
          <a:sy n="108" d="100"/>
        </p:scale>
        <p:origin x="1704" y="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7DE164-5A4A-46A1-9F3A-28AB65CD9199}" type="datetimeFigureOut">
              <a:rPr lang="en-US" smtClean="0"/>
              <a:t>2021-04-18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D8B8C2-758E-4020-9701-EFD205C3C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32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Abrasives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D8B8C2-758E-4020-9701-EFD205C3C33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376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02F00-7561-4F21-BDF4-EB68D4AACF8D}" type="datetimeFigureOut">
              <a:rPr lang="en-US" smtClean="0"/>
              <a:pPr/>
              <a:t>2021-04-18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14AD524-7A0E-4604-80EC-B3043EBEB85C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latech.edu/~long/video.php?name=10.1.Workpiece%20Surface%20Finish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latech.edu/~long/video.php?name=10.3.Dressing%20And%20Truing" TargetMode="External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latech.edu/~long/video.php?name=10.4.Grinding%20Safety" TargetMode="External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latech.edu/~long/video.php?name=10.5.Centerless%20Grinding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latech.edu/~long/video.php?name=10.6.Abrasive%20Waterjet%20Machining" TargetMode="External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2.latech.edu/~long/video.php?name=10.2.Abrasives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Abrasive Machining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Grit Sizes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Aluminum oxide	4 – 240 grit</a:t>
            </a:r>
          </a:p>
          <a:p>
            <a:pPr lvl="0"/>
            <a:r>
              <a:rPr lang="en-US" dirty="0"/>
              <a:t>Silicon carbide		2 – 240 grit</a:t>
            </a:r>
          </a:p>
          <a:p>
            <a:pPr lvl="0"/>
            <a:r>
              <a:rPr lang="en-US" dirty="0"/>
              <a:t>Diamond and CBN	120 – 400 grit</a:t>
            </a:r>
          </a:p>
          <a:p>
            <a:pPr lvl="0"/>
            <a:r>
              <a:rPr lang="en-US" dirty="0"/>
              <a:t>Lapping/fine honing (flour sizes) 240 – 600 grit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2463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Diameter vs. Openings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lvl="0"/>
                <a:r>
                  <a:rPr lang="en-US" dirty="0"/>
                  <a:t>Grain diameter,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f>
                      <m:fPr>
                        <m:type m:val="skw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0.7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den>
                    </m:f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Screen size (number of openings/inch),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/>
                  <a:t>Grain size is smaller than the opening size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704" t="-16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2637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Grits Interact: Cutting, Plowing, Rubbing</a:t>
            </a:r>
          </a:p>
        </p:txBody>
      </p:sp>
      <p:pic>
        <p:nvPicPr>
          <p:cNvPr id="4" name="Content Placeholder 3" descr="Fig 28-7 Grit interaction with surfac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671095" y="1600200"/>
            <a:ext cx="3801809" cy="4525963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Voids between grains collect chips</a:t>
            </a:r>
          </a:p>
        </p:txBody>
      </p:sp>
      <p:pic>
        <p:nvPicPr>
          <p:cNvPr id="4" name="Content Placeholder 3" descr="Fig 28-6 Voids between grain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916768" y="1600200"/>
            <a:ext cx="5310463" cy="4525963"/>
          </a:xfr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Positive or Negative Rake Angle</a:t>
            </a:r>
          </a:p>
        </p:txBody>
      </p:sp>
      <p:pic>
        <p:nvPicPr>
          <p:cNvPr id="4" name="Content Placeholder 3" descr="Fig 28-5 Rake angle of abrasiv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843881"/>
            <a:ext cx="7620000" cy="4038600"/>
          </a:xfr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Heat Transfer in Abrasive Machining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Plowing and Rubbing: energy goes into workpiece</a:t>
            </a:r>
          </a:p>
          <a:p>
            <a:pPr lvl="0"/>
            <a:r>
              <a:rPr lang="en-US" dirty="0"/>
              <a:t>Cutting: 95 – 98% of energy (heat) goes into chips to makes sparks – chips burn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883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 Micrograph of Ground Steel Surface</a:t>
            </a:r>
          </a:p>
        </p:txBody>
      </p:sp>
      <p:pic>
        <p:nvPicPr>
          <p:cNvPr id="4" name="Content Placeholder 3" descr="Fig 28-8 Plowed track in ground steel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600" y="1600200"/>
            <a:ext cx="7010400" cy="5117592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E21B542-9E89-4BB2-B3FB-75C57654D44A}"/>
              </a:ext>
            </a:extLst>
          </p:cNvPr>
          <p:cNvSpPr txBox="1"/>
          <p:nvPr/>
        </p:nvSpPr>
        <p:spPr>
          <a:xfrm>
            <a:off x="2362200" y="4826817"/>
            <a:ext cx="2524730" cy="1754326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G – Fractured grit groove</a:t>
            </a:r>
          </a:p>
          <a:p>
            <a:r>
              <a:rPr lang="en-US" dirty="0"/>
              <a:t>M – Machined track</a:t>
            </a:r>
          </a:p>
          <a:p>
            <a:r>
              <a:rPr lang="en-US" dirty="0"/>
              <a:t>O – Oil deposit</a:t>
            </a:r>
          </a:p>
          <a:p>
            <a:r>
              <a:rPr lang="en-US" dirty="0"/>
              <a:t>P – Prow formation</a:t>
            </a:r>
          </a:p>
          <a:p>
            <a:r>
              <a:rPr lang="en-US" dirty="0"/>
              <a:t>T – Plowed track</a:t>
            </a:r>
          </a:p>
          <a:p>
            <a:r>
              <a:rPr lang="en-US" dirty="0"/>
              <a:t>X – Fractured grit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SEM Micrograph of Stainless-Steel Chips</a:t>
            </a:r>
          </a:p>
        </p:txBody>
      </p:sp>
      <p:pic>
        <p:nvPicPr>
          <p:cNvPr id="4" name="Content Placeholder 3" descr="Fig 28-9 Stainless steel chip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615281"/>
            <a:ext cx="7620000" cy="44958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10BBE3-BFF5-4D39-AF6D-0EFC6D78CADC}"/>
              </a:ext>
            </a:extLst>
          </p:cNvPr>
          <p:cNvSpPr txBox="1"/>
          <p:nvPr/>
        </p:nvSpPr>
        <p:spPr>
          <a:xfrm>
            <a:off x="3810000" y="5181600"/>
            <a:ext cx="1924822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dirty="0"/>
              <a:t>T – Top of chip</a:t>
            </a:r>
          </a:p>
          <a:p>
            <a:r>
              <a:rPr lang="en-US" dirty="0"/>
              <a:t>B – Bottom of chip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Wheel Structure and Grade</a:t>
            </a:r>
          </a:p>
        </p:txBody>
      </p:sp>
      <p:pic>
        <p:nvPicPr>
          <p:cNvPr id="4" name="Content Placeholder 3" descr="Fig 28-10 Structure and grade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856422" y="1493837"/>
            <a:ext cx="5431156" cy="4525963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Residual Stress Distributions</a:t>
            </a:r>
          </a:p>
        </p:txBody>
      </p:sp>
      <p:pic>
        <p:nvPicPr>
          <p:cNvPr id="4" name="Content Placeholder 3" descr="Fig 28-11 Residual stres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36556" y="1676400"/>
            <a:ext cx="8976372" cy="4398423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23142B93-1575-4ABB-BAE1-E3ECC66C1A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E8029C-69A8-4E60-BB2F-7F2978F009A6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871132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Graphical user interface, text&#10;&#10;Description automatically generated with medium confidence">
            <a:extLst>
              <a:ext uri="{FF2B5EF4-FFF2-40B4-BE49-F238E27FC236}">
                <a16:creationId xmlns:a16="http://schemas.microsoft.com/office/drawing/2014/main" id="{4CA275D5-DDA7-4D22-B570-E904338C58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388630-8B45-4376-AA90-6A45B7F72D42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39352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Truing a Wheel</a:t>
            </a:r>
          </a:p>
        </p:txBody>
      </p:sp>
      <p:pic>
        <p:nvPicPr>
          <p:cNvPr id="4" name="Content Placeholder 3" descr="Fig 28-12 Truing method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41000" t="-507"/>
          <a:stretch>
            <a:fillRect/>
          </a:stretch>
        </p:blipFill>
        <p:spPr>
          <a:xfrm>
            <a:off x="844416" y="1524000"/>
            <a:ext cx="7455168" cy="4953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Dressing vs. Truing</a:t>
            </a:r>
          </a:p>
        </p:txBody>
      </p:sp>
      <p:pic>
        <p:nvPicPr>
          <p:cNvPr id="4" name="Content Placeholder 3" descr="Fig 28-13 Stick dressing versus tru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910681"/>
            <a:ext cx="7620000" cy="1905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8718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Standard Markings for Grinding Wheels</a:t>
            </a: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8744A823-9249-4FDA-A25C-AFB28C1DC3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70438"/>
            <a:ext cx="7924800" cy="5515452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Standard Grinding Wheel Geometry</a:t>
            </a:r>
          </a:p>
        </p:txBody>
      </p:sp>
      <p:pic>
        <p:nvPicPr>
          <p:cNvPr id="4" name="Content Placeholder 3" descr="Fig 28-16 Standard Grinding Wheel Shap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38400" y="1295400"/>
            <a:ext cx="4408700" cy="5333104"/>
          </a:xfr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Face Contours</a:t>
            </a:r>
          </a:p>
        </p:txBody>
      </p:sp>
      <p:pic>
        <p:nvPicPr>
          <p:cNvPr id="4" name="Content Placeholder 3" descr="Fig 28-17 Standard Face Contours for Straight Wheel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301081"/>
            <a:ext cx="7620000" cy="3124200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8A8E2CE2-8BCC-48B5-99C7-710612F2A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9143999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02159AE-F2F8-4672-A5DB-81D92CE24DE1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5949363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Cylindrical Grinding Between Centers</a:t>
            </a:r>
          </a:p>
        </p:txBody>
      </p:sp>
      <p:pic>
        <p:nvPicPr>
          <p:cNvPr id="4" name="Content Placeholder 3" descr="Fig 28-21 Cylindrical grinding between center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l="28106" t="59696" r="8620"/>
          <a:stretch>
            <a:fillRect/>
          </a:stretch>
        </p:blipFill>
        <p:spPr>
          <a:xfrm>
            <a:off x="2057400" y="1600200"/>
            <a:ext cx="5181600" cy="3992563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655E53C5-0D71-4832-80FC-9310DA9D4E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4CEB7E7-914D-4000-B413-C245D1D44C58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72647527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Centerless Grinding</a:t>
            </a:r>
          </a:p>
        </p:txBody>
      </p:sp>
      <p:pic>
        <p:nvPicPr>
          <p:cNvPr id="4" name="Content Placeholder 3" descr="Fig 28-22 Centerless grind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2316" y="1600200"/>
            <a:ext cx="6559367" cy="4525963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Grinding</a:t>
            </a:r>
          </a:p>
        </p:txBody>
      </p:sp>
      <p:pic>
        <p:nvPicPr>
          <p:cNvPr id="4" name="Content Placeholder 3" descr="Fig 28-1 Surface grind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t="25629" b="26454"/>
          <a:stretch>
            <a:fillRect/>
          </a:stretch>
        </p:blipFill>
        <p:spPr>
          <a:xfrm>
            <a:off x="457200" y="1752600"/>
            <a:ext cx="8269357" cy="2971800"/>
          </a:xfr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Surface Grinding</a:t>
            </a:r>
          </a:p>
        </p:txBody>
      </p:sp>
      <p:pic>
        <p:nvPicPr>
          <p:cNvPr id="4" name="Content Placeholder 3" descr="Fig 28-23 Surface grind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459884" y="1600200"/>
            <a:ext cx="4224232" cy="4525963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Creep-feed Grinding</a:t>
            </a:r>
          </a:p>
        </p:txBody>
      </p:sp>
      <p:pic>
        <p:nvPicPr>
          <p:cNvPr id="4" name="Content Placeholder 3" descr="Fig 28-20 Conventional vs creep grind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1653381"/>
            <a:ext cx="7620000" cy="4419600"/>
          </a:xfr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 Grinding</a:t>
            </a:r>
          </a:p>
        </p:txBody>
      </p:sp>
      <p:pic>
        <p:nvPicPr>
          <p:cNvPr id="4" name="Content Placeholder 3" descr="Fig 28-24 Universal tool and cutter grinder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236482" y="2590800"/>
            <a:ext cx="8671035" cy="2514600"/>
          </a:xfr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Hand-held Grinding Wheels</a:t>
            </a:r>
          </a:p>
        </p:txBody>
      </p:sp>
      <p:pic>
        <p:nvPicPr>
          <p:cNvPr id="4" name="Content Placeholder 3" descr="Fig 28-25 Mounted abrasive wheel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94415" y="1600200"/>
            <a:ext cx="6755169" cy="4525963"/>
          </a:xfr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Coated Abrasive Belt Composition</a:t>
            </a:r>
          </a:p>
        </p:txBody>
      </p:sp>
      <p:pic>
        <p:nvPicPr>
          <p:cNvPr id="4" name="Content Placeholder 3" descr="Fig 28-26 Belt composition for coated abrasive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rcRect r="776" b="73062"/>
          <a:stretch>
            <a:fillRect/>
          </a:stretch>
        </p:blipFill>
        <p:spPr>
          <a:xfrm>
            <a:off x="609600" y="1524000"/>
            <a:ext cx="7948827" cy="2743200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Honing</a:t>
            </a:r>
          </a:p>
        </p:txBody>
      </p:sp>
      <p:pic>
        <p:nvPicPr>
          <p:cNvPr id="4" name="Content Placeholder 3" descr="Fig 28-27 Honing hea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2316" y="1600200"/>
            <a:ext cx="6559367" cy="4525963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Superfinishing</a:t>
            </a:r>
          </a:p>
        </p:txBody>
      </p:sp>
      <p:pic>
        <p:nvPicPr>
          <p:cNvPr id="4" name="Content Placeholder 3" descr="Fig 28-28 Superfinishing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301081"/>
            <a:ext cx="7620000" cy="3124200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5EF213B9-ADD9-4D00-B134-A47DC8A179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6D18E4-8F60-4F47-A74B-BA096FE06C04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3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853475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/>
              <a:t>Abrasive Waterjet Machining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922778C-502B-43EF-A649-03E1F1AAEA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710" y="1118210"/>
            <a:ext cx="6624580" cy="573979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 cut by AWC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Plastics</a:t>
            </a:r>
          </a:p>
          <a:p>
            <a:r>
              <a:rPr lang="en-US" dirty="0"/>
              <a:t>Glass</a:t>
            </a:r>
          </a:p>
          <a:p>
            <a:r>
              <a:rPr lang="en-US" dirty="0"/>
              <a:t>Ceramics</a:t>
            </a:r>
          </a:p>
          <a:p>
            <a:r>
              <a:rPr lang="en-US" dirty="0"/>
              <a:t>Rubber</a:t>
            </a:r>
          </a:p>
          <a:p>
            <a:r>
              <a:rPr lang="en-US" dirty="0"/>
              <a:t>Metals</a:t>
            </a:r>
          </a:p>
          <a:p>
            <a:r>
              <a:rPr lang="en-US" dirty="0"/>
              <a:t>Composites</a:t>
            </a:r>
          </a:p>
          <a:p>
            <a:r>
              <a:rPr lang="en-US" dirty="0"/>
              <a:t>Any material thru choice of abrasives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BDD4DFA8-DBF5-4F9D-882B-623A4925C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79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1C11F28-B13D-4ABC-AC98-D322C5CB3C6A}"/>
              </a:ext>
            </a:extLst>
          </p:cNvPr>
          <p:cNvSpPr txBox="1"/>
          <p:nvPr/>
        </p:nvSpPr>
        <p:spPr>
          <a:xfrm>
            <a:off x="1" y="6150114"/>
            <a:ext cx="9143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hlinkClick r:id="rId4"/>
              </a:rPr>
              <a:t>Watch Video Here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164122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Loose Abrasive Grains</a:t>
            </a:r>
            <a:br>
              <a:rPr lang="en-US" dirty="0"/>
            </a:br>
            <a:r>
              <a:rPr lang="en-US" dirty="0"/>
              <a:t>Irregular Cutting Edges</a:t>
            </a:r>
          </a:p>
        </p:txBody>
      </p:sp>
      <p:pic>
        <p:nvPicPr>
          <p:cNvPr id="4" name="Content Placeholder 3" descr="Fig 28-2 Loose abrasive grain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9625" y="2615406"/>
            <a:ext cx="7524750" cy="2495550"/>
          </a:xfr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Knoop Hardness of Grits</a:t>
            </a:r>
          </a:p>
        </p:txBody>
      </p:sp>
      <p:pic>
        <p:nvPicPr>
          <p:cNvPr id="5" name="Picture 4" descr="Table&#10;&#10;Description automatically generated with medium confidence">
            <a:extLst>
              <a:ext uri="{FF2B5EF4-FFF2-40B4-BE49-F238E27FC236}">
                <a16:creationId xmlns:a16="http://schemas.microsoft.com/office/drawing/2014/main" id="{364674E8-EB77-463A-A656-595E5A455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91" y="2286000"/>
            <a:ext cx="8534400" cy="28570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Abrasive Grain Size and Geometry</a:t>
            </a:r>
          </a:p>
        </p:txBody>
      </p:sp>
      <p:pic>
        <p:nvPicPr>
          <p:cNvPr id="4" name="Content Placeholder 3" descr="Fig 28-2 Loose abrasive grain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809625" y="2615406"/>
            <a:ext cx="7524750" cy="2495550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Typical Screens for Sorting Abrasives</a:t>
            </a:r>
          </a:p>
        </p:txBody>
      </p:sp>
      <p:pic>
        <p:nvPicPr>
          <p:cNvPr id="4" name="Content Placeholder 3" descr="Fig 28-3 Abrasive sorting with screens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762000" y="2224881"/>
            <a:ext cx="7620000" cy="32766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Grain Sizes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Coarse – 4-24</a:t>
            </a:r>
          </a:p>
          <a:p>
            <a:r>
              <a:rPr lang="en-US" dirty="0"/>
              <a:t>Medium – 30-60</a:t>
            </a:r>
          </a:p>
          <a:p>
            <a:r>
              <a:rPr lang="en-US" dirty="0"/>
              <a:t>Fine – 70-600</a:t>
            </a:r>
          </a:p>
        </p:txBody>
      </p:sp>
    </p:spTree>
    <p:extLst>
      <p:ext uri="{BB962C8B-B14F-4D97-AF65-F5344CB8AC3E}">
        <p14:creationId xmlns:p14="http://schemas.microsoft.com/office/powerpoint/2010/main" val="935951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287</Words>
  <Application>Microsoft Office PowerPoint</Application>
  <PresentationFormat>On-screen Show (4:3)</PresentationFormat>
  <Paragraphs>68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Arial</vt:lpstr>
      <vt:lpstr>Calibri</vt:lpstr>
      <vt:lpstr>Cambria Math</vt:lpstr>
      <vt:lpstr>Office Theme</vt:lpstr>
      <vt:lpstr>Abrasive Machining</vt:lpstr>
      <vt:lpstr>PowerPoint Presentation</vt:lpstr>
      <vt:lpstr>Surface Grinding</vt:lpstr>
      <vt:lpstr>PowerPoint Presentation</vt:lpstr>
      <vt:lpstr>Loose Abrasive Grains Irregular Cutting Edges</vt:lpstr>
      <vt:lpstr>Knoop Hardness of Grits</vt:lpstr>
      <vt:lpstr>Abrasive Grain Size and Geometry</vt:lpstr>
      <vt:lpstr>Typical Screens for Sorting Abrasives</vt:lpstr>
      <vt:lpstr>Grain Sizes</vt:lpstr>
      <vt:lpstr>Common Grit Sizes</vt:lpstr>
      <vt:lpstr>Grain Diameter vs. Openings</vt:lpstr>
      <vt:lpstr>Grits Interact: Cutting, Plowing, Rubbing</vt:lpstr>
      <vt:lpstr>Voids between grains collect chips</vt:lpstr>
      <vt:lpstr>Positive or Negative Rake Angle</vt:lpstr>
      <vt:lpstr>Heat Transfer in Abrasive Machining</vt:lpstr>
      <vt:lpstr>SEM Micrograph of Ground Steel Surface</vt:lpstr>
      <vt:lpstr>SEM Micrograph of Stainless-Steel Chips</vt:lpstr>
      <vt:lpstr>Wheel Structure and Grade</vt:lpstr>
      <vt:lpstr>Residual Stress Distributions</vt:lpstr>
      <vt:lpstr>PowerPoint Presentation</vt:lpstr>
      <vt:lpstr>Truing a Wheel</vt:lpstr>
      <vt:lpstr>Stick Dressing vs. Truing</vt:lpstr>
      <vt:lpstr>Standard Markings for Grinding Wheels</vt:lpstr>
      <vt:lpstr>Standard Grinding Wheel Geometry</vt:lpstr>
      <vt:lpstr>Standard Face Contours</vt:lpstr>
      <vt:lpstr>PowerPoint Presentation</vt:lpstr>
      <vt:lpstr>Cylindrical Grinding Between Centers</vt:lpstr>
      <vt:lpstr>PowerPoint Presentation</vt:lpstr>
      <vt:lpstr>Centerless Grinding</vt:lpstr>
      <vt:lpstr>Surface Grinding</vt:lpstr>
      <vt:lpstr>Creep-feed Grinding</vt:lpstr>
      <vt:lpstr>Tool Grinding</vt:lpstr>
      <vt:lpstr>Hand-held Grinding Wheels</vt:lpstr>
      <vt:lpstr>Coated Abrasive Belt Composition</vt:lpstr>
      <vt:lpstr>Honing</vt:lpstr>
      <vt:lpstr>Superfinishing</vt:lpstr>
      <vt:lpstr>PowerPoint Presentation</vt:lpstr>
      <vt:lpstr>Abrasive Waterjet Machining</vt:lpstr>
      <vt:lpstr>Materials cut by AWC</vt:lpstr>
    </vt:vector>
  </TitlesOfParts>
  <Company>La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Abrasive Machining</dc:title>
  <dc:creator>Ray McKinney</dc:creator>
  <cp:lastModifiedBy>William Long</cp:lastModifiedBy>
  <cp:revision>91</cp:revision>
  <dcterms:created xsi:type="dcterms:W3CDTF">2010-01-25T21:44:34Z</dcterms:created>
  <dcterms:modified xsi:type="dcterms:W3CDTF">2021-04-19T01:45:54Z</dcterms:modified>
</cp:coreProperties>
</file>